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72" r:id="rId4"/>
    <p:sldId id="259" r:id="rId5"/>
    <p:sldId id="257" r:id="rId6"/>
    <p:sldId id="258" r:id="rId7"/>
    <p:sldId id="264" r:id="rId8"/>
    <p:sldId id="266" r:id="rId9"/>
    <p:sldId id="268" r:id="rId10"/>
    <p:sldId id="267" r:id="rId11"/>
    <p:sldId id="269" r:id="rId12"/>
    <p:sldId id="263" r:id="rId13"/>
    <p:sldId id="260" r:id="rId14"/>
    <p:sldId id="261" r:id="rId15"/>
    <p:sldId id="262" r:id="rId16"/>
    <p:sldId id="271" r:id="rId17"/>
    <p:sldId id="270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5672"/>
  </p:normalViewPr>
  <p:slideViewPr>
    <p:cSldViewPr snapToGrid="0" snapToObjects="1">
      <p:cViewPr varScale="1">
        <p:scale>
          <a:sx n="100" d="100"/>
          <a:sy n="100" d="100"/>
        </p:scale>
        <p:origin x="10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7654D-AADF-1C4F-95CC-39A600B87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E2B69-0BE2-3442-8E19-5670501DEE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16A3D-367B-474F-9EC1-2AB32E368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54FED-3FDF-324B-982C-660BED40D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A5E24-DA11-2747-9350-637280B2F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60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D37DD-F872-124A-84E2-50EFA7FB2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03565-4735-B448-85F5-BA9085236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7F400-F41F-9444-A50D-6F592D64E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AF579-6C91-A540-AEF7-A43CCE686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346DA-0C12-334E-8370-CCDAADE19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804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4B7F80-7E22-A14F-B09E-8DB76799CB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1AE943-DA16-544C-92A3-0D9E45CDCE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C5B77-A4DC-E947-ACA7-12B968698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6528E-6D99-1B4B-A8FD-CF8F69C04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B64E2-0BD9-2E4B-9FC2-D48EB26F5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37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5B178-FA86-714D-B982-62B82C58A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C60A2-70CA-2048-9304-F4D8EB236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61A0E-9AD4-F841-A672-B5EC28B7C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67A11-826D-5C41-9FD6-B9B139F36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19146-84A8-E648-A3AD-E81F8A8E8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377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66438-1676-5E40-AD3F-BD79C692E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22518-378E-4448-AAED-00E5449D2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A66F0-6CA8-9F4F-88D4-FB35C4AE3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975A8-5421-8640-8C58-C9AD39B1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97447-A16D-3044-90E7-EC3996BFA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526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EA48E-3D38-C943-A04A-053634A8D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BB670-653A-1B44-B311-D74E242B7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D36A39-E255-A843-902E-5A8F18E14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9F9B64-D6AD-F547-903D-8FE1E42AB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42DEF-DCE8-C045-B67E-665B6B762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B31394-EA66-FE4E-8BF9-B489BD3D9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176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AB6CD-F0A0-9A42-80D9-F2DA48286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26455-9361-9C4F-9C75-4ADBE2294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740F3-A101-6940-9C90-831BB07981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0D42F5-6C6C-434E-B8A0-2208A879BA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053D51-EF89-0742-8E19-A583F59F6E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7C5F21-EA8C-6D48-B9CF-31C7AC758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58E58B-CB95-6541-ADE3-8B4ACB0B9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764C3B-4E49-914D-A9C4-3E8E8B5FA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622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4A346-3B9E-C74F-84FF-E97EF7DD0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7EF8DB-CD8E-8A4B-87FD-61788DC06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E09A17-1538-8E44-B0FE-BA82E8EBE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C08DEB-53C6-474B-AEE7-009513FDE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382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96E2DF-204C-0B4F-A52A-28A4CC28D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E2AD90-448D-CB44-90E3-CDC570D35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D012A-2872-9841-8C28-BE3066004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606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53F26-4E04-8F47-B305-D872956F9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FAD71-C96C-7945-BC2F-E3D536A69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57DB88-889F-7147-BDCE-929B9CDA99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93A937-69B6-D244-A4F1-A688DD8A6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7B7DD2-41C8-004C-92EB-BF8AFDBCF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09D8E-8B9B-1A46-AA2A-2A02C9F93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7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690C2-6358-B248-9778-DCD1923FA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7A520D-0E44-4B42-9BF2-23A4AD829E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D5A620-02D7-3243-8767-62F533CAD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8127CC-FA19-D34E-B4A5-13A5A940C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2E7374-18B2-534D-953A-36536C5A5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F2EDB-ACE2-7947-8C9C-8A45521C9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868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0E3FE3-2889-B44C-92D2-9EB5E08ED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62BCA6-9FA7-DB42-B208-D4D3793B6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569C3-1D2B-724A-95C1-3B1089FF73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FDA78-AB2F-784E-8680-95DD3EFC277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EF596-9230-D649-9B48-3B415B9ADF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542CB-C06F-1C4F-B253-5600245626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C893E-D44C-7246-9CE5-7993243F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843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wcarpentry/python-novice-inflammation/data/python-novice-inflammation-data.zip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wcarpentry/python-novice-inflammation/data/python-novice-inflam" TargetMode="External"/><Relationship Id="rId2" Type="http://schemas.openxmlformats.org/officeDocument/2006/relationships/hyperlink" Target="https://swcarpentry.github.io/python-novice-inflammatio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wcarpentry/python-novice-inflammation/data/python-novice-inflammation-data.zip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8344C-5748-E345-82FF-F5BDA78E64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Python Programming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DB54D3-0F79-2D44-A6C3-5064D3FB3C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43242"/>
          </a:xfrm>
        </p:spPr>
        <p:txBody>
          <a:bodyPr/>
          <a:lstStyle/>
          <a:p>
            <a:r>
              <a:rPr lang="en-US" dirty="0"/>
              <a:t>SWC September 28-29, 2022</a:t>
            </a:r>
          </a:p>
        </p:txBody>
      </p:sp>
    </p:spTree>
    <p:extLst>
      <p:ext uri="{BB962C8B-B14F-4D97-AF65-F5344CB8AC3E}">
        <p14:creationId xmlns:p14="http://schemas.microsoft.com/office/powerpoint/2010/main" val="4281120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C1484-C03B-7E44-A85A-A7DF328D0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45" y="122057"/>
            <a:ext cx="10515600" cy="989113"/>
          </a:xfrm>
        </p:spPr>
        <p:txBody>
          <a:bodyPr/>
          <a:lstStyle/>
          <a:p>
            <a:r>
              <a:rPr lang="en-US" b="1" dirty="0"/>
              <a:t>Lists Exercise: Slicing from the end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FB9524-0E18-D244-87D0-D921ED662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619250"/>
            <a:ext cx="118872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051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DF231-595F-174F-9098-E0BD9F23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167" y="179931"/>
            <a:ext cx="10515600" cy="942814"/>
          </a:xfrm>
        </p:spPr>
        <p:txBody>
          <a:bodyPr/>
          <a:lstStyle/>
          <a:p>
            <a:r>
              <a:rPr lang="en-US" b="1" dirty="0"/>
              <a:t>Lists: 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858C0-D981-8A40-B1D5-74AAB9079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167" y="1331089"/>
            <a:ext cx="11140633" cy="4845874"/>
          </a:xfrm>
        </p:spPr>
        <p:txBody>
          <a:bodyPr/>
          <a:lstStyle/>
          <a:p>
            <a:r>
              <a:rPr lang="en-US" dirty="0"/>
              <a:t>[value1, value2, value3, ...] creates a list.</a:t>
            </a:r>
          </a:p>
          <a:p>
            <a:r>
              <a:rPr lang="en-US" dirty="0"/>
              <a:t>Lists can contain any Python object, including lists (i.e., list of lists).</a:t>
            </a:r>
          </a:p>
          <a:p>
            <a:r>
              <a:rPr lang="en-US" dirty="0"/>
              <a:t>Lists are indexed and sliced with square brackets (e.g., list[0] and list[2:9]), in the same way as strings and arrays.</a:t>
            </a:r>
          </a:p>
          <a:p>
            <a:r>
              <a:rPr lang="en-US" dirty="0"/>
              <a:t>Lists are mutable (i.e., their values can be changed in place).</a:t>
            </a:r>
          </a:p>
          <a:p>
            <a:r>
              <a:rPr lang="en-US" dirty="0"/>
              <a:t>Strings are immutable (i.e., the characters in them cannot be changed).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836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9155-11E4-5E41-A003-96D548FB9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69" y="214654"/>
            <a:ext cx="11905526" cy="1325563"/>
          </a:xfrm>
        </p:spPr>
        <p:txBody>
          <a:bodyPr/>
          <a:lstStyle/>
          <a:p>
            <a:r>
              <a:rPr lang="en-US" b="1" dirty="0"/>
              <a:t>Data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3ED58-75BA-CC4F-91A1-E1192885A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868" y="1632030"/>
            <a:ext cx="11824503" cy="45796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the directory of your choice (preferably in the home directory), type the following:</a:t>
            </a:r>
          </a:p>
          <a:p>
            <a:r>
              <a:rPr lang="en-US" i="1" dirty="0"/>
              <a:t>curl </a:t>
            </a:r>
            <a:r>
              <a:rPr lang="en-US" i="1" dirty="0">
                <a:hlinkClick r:id="rId2"/>
              </a:rPr>
              <a:t>https://github.com/swcarpentry/python-novice-inflammation/data/python-novice-inflammation-data.zip</a:t>
            </a:r>
            <a:r>
              <a:rPr lang="en-US" i="1" dirty="0"/>
              <a:t> --output python-novice-inflammation-</a:t>
            </a:r>
            <a:r>
              <a:rPr lang="en-US" i="1" dirty="0" err="1"/>
              <a:t>data.zip</a:t>
            </a:r>
            <a:endParaRPr lang="en-US" i="1" dirty="0"/>
          </a:p>
          <a:p>
            <a:r>
              <a:rPr lang="en-US" i="1" dirty="0"/>
              <a:t>unzip python-novice-inflammation-</a:t>
            </a:r>
            <a:r>
              <a:rPr lang="en-US" i="1" dirty="0" err="1"/>
              <a:t>data.zip</a:t>
            </a:r>
            <a:r>
              <a:rPr lang="en-US" i="1" dirty="0"/>
              <a:t> -d ./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840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9A92C-B985-4549-8002-E62E97B49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" y="170053"/>
            <a:ext cx="10515600" cy="1000379"/>
          </a:xfrm>
        </p:spPr>
        <p:txBody>
          <a:bodyPr/>
          <a:lstStyle/>
          <a:p>
            <a:r>
              <a:rPr lang="en-US" b="1" dirty="0"/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F1F5B-2B59-A548-924C-69AC2F107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560" y="914400"/>
            <a:ext cx="10515600" cy="580948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Scenario: A Miracle Arthritis Inflammation Cure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D3F3FC-081C-E241-8F52-9B91BEF96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144" y="2219579"/>
            <a:ext cx="10805160" cy="376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3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AFC0B-A978-984B-A290-029090EF9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" y="279781"/>
            <a:ext cx="10515600" cy="963803"/>
          </a:xfrm>
        </p:spPr>
        <p:txBody>
          <a:bodyPr/>
          <a:lstStyle/>
          <a:p>
            <a:r>
              <a:rPr lang="en-US" b="1" dirty="0"/>
              <a:t>Data-driven Observations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6F5B4-5B09-084C-B7E1-8C5A9A418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560" y="1328928"/>
            <a:ext cx="10515600" cy="483584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To see how effective the treatment is:</a:t>
            </a:r>
          </a:p>
          <a:p>
            <a:r>
              <a:rPr lang="en-US" dirty="0"/>
              <a:t>Calculate the average inflammation per day across all patients</a:t>
            </a:r>
          </a:p>
          <a:p>
            <a:r>
              <a:rPr lang="en-US" dirty="0"/>
              <a:t>Plot the result for drawing insights</a:t>
            </a:r>
          </a:p>
        </p:txBody>
      </p:sp>
    </p:spTree>
    <p:extLst>
      <p:ext uri="{BB962C8B-B14F-4D97-AF65-F5344CB8AC3E}">
        <p14:creationId xmlns:p14="http://schemas.microsoft.com/office/powerpoint/2010/main" val="1693839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8D6AF-8EF2-F64A-841B-DC9C4A6F0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18821"/>
            <a:ext cx="10515600" cy="963803"/>
          </a:xfrm>
        </p:spPr>
        <p:txBody>
          <a:bodyPr/>
          <a:lstStyle/>
          <a:p>
            <a:r>
              <a:rPr lang="en-US" b="1" dirty="0"/>
              <a:t>Data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0CE0B-7E60-FE41-B22C-729829D24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182624"/>
            <a:ext cx="11719560" cy="5462016"/>
          </a:xfrm>
        </p:spPr>
        <p:txBody>
          <a:bodyPr/>
          <a:lstStyle/>
          <a:p>
            <a:r>
              <a:rPr lang="en-US" dirty="0"/>
              <a:t>The data sets are stored in </a:t>
            </a:r>
            <a:r>
              <a:rPr lang="en-US" b="1" dirty="0"/>
              <a:t>comma-separated values</a:t>
            </a:r>
            <a:r>
              <a:rPr lang="en-US" dirty="0"/>
              <a:t> (CSV) format:</a:t>
            </a:r>
          </a:p>
          <a:p>
            <a:pPr lvl="1"/>
            <a:r>
              <a:rPr lang="en-US" dirty="0"/>
              <a:t>each row holds information for a single patient,</a:t>
            </a:r>
          </a:p>
          <a:p>
            <a:pPr lvl="1"/>
            <a:r>
              <a:rPr lang="en-US" dirty="0"/>
              <a:t>columns represent successive days.</a:t>
            </a:r>
          </a:p>
          <a:p>
            <a:r>
              <a:rPr lang="en-US" dirty="0"/>
              <a:t>The first three rows of our first file look like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620081-4195-4844-B392-122BC4C77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94" y="3108297"/>
            <a:ext cx="12140785" cy="289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4067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A7E0B-24D2-CF4F-92E5-AA43269A4E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Day2: Python Continued ..</a:t>
            </a:r>
          </a:p>
        </p:txBody>
      </p:sp>
    </p:spTree>
    <p:extLst>
      <p:ext uri="{BB962C8B-B14F-4D97-AF65-F5344CB8AC3E}">
        <p14:creationId xmlns:p14="http://schemas.microsoft.com/office/powerpoint/2010/main" val="88949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2C14E-CE7F-2F47-BE76-3E632C4ED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742" y="133632"/>
            <a:ext cx="11662458" cy="780768"/>
          </a:xfrm>
        </p:spPr>
        <p:txBody>
          <a:bodyPr/>
          <a:lstStyle/>
          <a:p>
            <a:r>
              <a:rPr lang="en-US" b="1" dirty="0"/>
              <a:t>Visualizing Data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000DC-1F43-2342-B38E-3C0C3AFB1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742" y="1057799"/>
            <a:ext cx="11662458" cy="561372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Plot the difference between the average inflammations reported in the first and second datasets (stored in inflammation-01.csv and inflammation-02.csv, correspondingly), i.e., the difference between the leftmost plots of the first two figures.</a:t>
            </a:r>
          </a:p>
        </p:txBody>
      </p:sp>
    </p:spTree>
    <p:extLst>
      <p:ext uri="{BB962C8B-B14F-4D97-AF65-F5344CB8AC3E}">
        <p14:creationId xmlns:p14="http://schemas.microsoft.com/office/powerpoint/2010/main" val="3447471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90C2F-A472-7941-9A21-009F8F383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" y="111125"/>
            <a:ext cx="11949112" cy="1006475"/>
          </a:xfrm>
        </p:spPr>
        <p:txBody>
          <a:bodyPr/>
          <a:lstStyle/>
          <a:p>
            <a:r>
              <a:rPr lang="en-US" b="1" dirty="0"/>
              <a:t>Python Conditionals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1E2E440-F4D0-A344-A7D2-8318DCAF2C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17500" y="1436688"/>
            <a:ext cx="6642100" cy="501491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Use if condition to start a conditional statement, </a:t>
            </a:r>
            <a:r>
              <a:rPr lang="en-US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elif</a:t>
            </a:r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 condition to provide additional tests, and else to provide a default.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The bodies of the branches of conditional statements must be indented.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Use == to test for equality.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X and Y is only true if both X and Y are true.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X or Y is true if either X or Y, or both, are true.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Zero, the empty string, and the empty list are considered false; all other numbers, strings, and lists are considered true.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True and False represent truth values.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5C4595-D5A3-6144-9551-85AFA7588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8312" y="1436688"/>
            <a:ext cx="5232400" cy="414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298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0C9AB-9594-5548-99DD-064E5978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00025"/>
            <a:ext cx="10515600" cy="981075"/>
          </a:xfrm>
        </p:spPr>
        <p:txBody>
          <a:bodyPr/>
          <a:lstStyle/>
          <a:p>
            <a:r>
              <a:rPr lang="en-US" b="1" dirty="0"/>
              <a:t>Loops and Conditional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9B291-BA53-FA4B-B8B4-16ACF80E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397000"/>
            <a:ext cx="10515600" cy="47926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Write a loop that counts the number of vowels in a character string.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291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DBC5D-3B80-7448-9EEC-B56032B29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167" y="191505"/>
            <a:ext cx="10515600" cy="1325563"/>
          </a:xfrm>
        </p:spPr>
        <p:txBody>
          <a:bodyPr/>
          <a:lstStyle/>
          <a:p>
            <a:r>
              <a:rPr lang="en-US" b="1" dirty="0"/>
              <a:t>SWC Python Material and </a:t>
            </a:r>
            <a:r>
              <a:rPr lang="en-US" b="1" dirty="0" err="1"/>
              <a:t>Jupyter</a:t>
            </a:r>
            <a:r>
              <a:rPr lang="en-US" b="1" dirty="0"/>
              <a:t>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129E9-3511-6040-8A9E-FB7D6D9EEB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167" y="1517068"/>
            <a:ext cx="10515600" cy="4636746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https://swcarpentry.github.io/python-novice-inflammation/</a:t>
            </a:r>
            <a:endParaRPr lang="en-US" dirty="0"/>
          </a:p>
          <a:p>
            <a:r>
              <a:rPr lang="en-US" dirty="0"/>
              <a:t>Data for analysis: </a:t>
            </a:r>
            <a:r>
              <a:rPr lang="en-US" dirty="0">
                <a:hlinkClick r:id="rId3"/>
              </a:rPr>
              <a:t>https://github.com/swcarpentry/python-novice-inflammation/data/python-novice-inflam</a:t>
            </a:r>
            <a:r>
              <a:rPr lang="en-US" dirty="0">
                <a:hlinkClick r:id="rId4"/>
              </a:rPr>
              <a:t>mation-data.zip</a:t>
            </a:r>
            <a:r>
              <a:rPr lang="en-US" dirty="0"/>
              <a:t>  </a:t>
            </a:r>
          </a:p>
          <a:p>
            <a:r>
              <a:rPr lang="en-US" dirty="0"/>
              <a:t>Anaconda Navigator</a:t>
            </a:r>
          </a:p>
          <a:p>
            <a:r>
              <a:rPr lang="en-US" dirty="0" err="1"/>
              <a:t>JupyterLab</a:t>
            </a:r>
            <a:r>
              <a:rPr lang="en-US" dirty="0"/>
              <a:t> from browser</a:t>
            </a:r>
          </a:p>
          <a:p>
            <a:r>
              <a:rPr lang="en-US" i="1" dirty="0" err="1"/>
              <a:t>jupyter</a:t>
            </a:r>
            <a:r>
              <a:rPr lang="en-US" i="1" dirty="0"/>
              <a:t> notebook </a:t>
            </a:r>
            <a:r>
              <a:rPr lang="en-US" dirty="0"/>
              <a:t>from terminal</a:t>
            </a:r>
          </a:p>
        </p:txBody>
      </p:sp>
    </p:spTree>
    <p:extLst>
      <p:ext uri="{BB962C8B-B14F-4D97-AF65-F5344CB8AC3E}">
        <p14:creationId xmlns:p14="http://schemas.microsoft.com/office/powerpoint/2010/main" val="38995102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6FF59-1C94-7F4E-8520-A1BB6122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263525"/>
            <a:ext cx="11557000" cy="60007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Functions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720E0FD-EC00-1246-8903-EF0048C8AF7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066207" y="2553494"/>
            <a:ext cx="4681293" cy="178990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532A6E-2025-7349-BE82-84BD38F54E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90500" y="1133474"/>
            <a:ext cx="6464300" cy="5483225"/>
          </a:xfrm>
        </p:spPr>
        <p:txBody>
          <a:bodyPr/>
          <a:lstStyle/>
          <a:p>
            <a:r>
              <a:rPr lang="en-US" dirty="0"/>
              <a:t>Composing functions</a:t>
            </a:r>
          </a:p>
          <a:p>
            <a:r>
              <a:rPr lang="en-US" dirty="0"/>
              <a:t>Scope of variables</a:t>
            </a:r>
          </a:p>
          <a:p>
            <a:r>
              <a:rPr lang="en-US" dirty="0"/>
              <a:t>Defining defaults</a:t>
            </a:r>
          </a:p>
          <a:p>
            <a:r>
              <a:rPr lang="en-US" dirty="0"/>
              <a:t>Enhancing readability (Docstrings and Comments)</a:t>
            </a:r>
          </a:p>
        </p:txBody>
      </p:sp>
    </p:spTree>
    <p:extLst>
      <p:ext uri="{BB962C8B-B14F-4D97-AF65-F5344CB8AC3E}">
        <p14:creationId xmlns:p14="http://schemas.microsoft.com/office/powerpoint/2010/main" val="584301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997A2-F062-294F-8723-9D5F59F70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49225"/>
            <a:ext cx="11671300" cy="777875"/>
          </a:xfrm>
        </p:spPr>
        <p:txBody>
          <a:bodyPr/>
          <a:lstStyle/>
          <a:p>
            <a:r>
              <a:rPr lang="en-US" b="1" dirty="0"/>
              <a:t>Functions 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843C4-73F3-4D40-B71E-E98FC1B57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1300" y="927100"/>
            <a:ext cx="11798300" cy="6108700"/>
          </a:xfrm>
        </p:spPr>
        <p:txBody>
          <a:bodyPr>
            <a:noAutofit/>
          </a:bodyPr>
          <a:lstStyle/>
          <a:p>
            <a:r>
              <a:rPr lang="en-US" sz="2000" dirty="0"/>
              <a:t>Define a function using </a:t>
            </a:r>
            <a:r>
              <a:rPr lang="en-US" sz="2000" i="1" dirty="0"/>
              <a:t>def </a:t>
            </a:r>
            <a:r>
              <a:rPr lang="en-US" sz="2000" i="1" dirty="0" err="1"/>
              <a:t>function_name</a:t>
            </a:r>
            <a:r>
              <a:rPr lang="en-US" sz="2000" i="1" dirty="0"/>
              <a:t>(parameter</a:t>
            </a:r>
            <a:r>
              <a:rPr lang="en-US" sz="2000" dirty="0"/>
              <a:t>).</a:t>
            </a:r>
          </a:p>
          <a:p>
            <a:r>
              <a:rPr lang="en-US" sz="2000" dirty="0"/>
              <a:t>The body of a function must be indented.</a:t>
            </a:r>
          </a:p>
          <a:p>
            <a:r>
              <a:rPr lang="en-US" sz="2000" dirty="0"/>
              <a:t>Call a function using </a:t>
            </a:r>
            <a:r>
              <a:rPr lang="en-US" sz="2000" i="1" dirty="0" err="1"/>
              <a:t>function_name</a:t>
            </a:r>
            <a:r>
              <a:rPr lang="en-US" sz="2000" i="1" dirty="0"/>
              <a:t>(value).</a:t>
            </a:r>
          </a:p>
          <a:p>
            <a:r>
              <a:rPr lang="en-US" sz="2000" dirty="0"/>
              <a:t>Numbers are stored as integers or floating-point numbers.</a:t>
            </a:r>
          </a:p>
          <a:p>
            <a:r>
              <a:rPr lang="en-US" sz="2000" dirty="0"/>
              <a:t>Variables defined within a function can only be seen and used within the body of the function.</a:t>
            </a:r>
          </a:p>
          <a:p>
            <a:r>
              <a:rPr lang="en-US" sz="2000" dirty="0"/>
              <a:t>Variables created outside of any function are called global variables.</a:t>
            </a:r>
          </a:p>
          <a:p>
            <a:r>
              <a:rPr lang="en-US" sz="2000" dirty="0"/>
              <a:t>Within a function, we can access global variables.</a:t>
            </a:r>
          </a:p>
          <a:p>
            <a:r>
              <a:rPr lang="en-US" sz="2000" dirty="0"/>
              <a:t>Variables created within a function override global variables if their names match.</a:t>
            </a:r>
          </a:p>
          <a:p>
            <a:r>
              <a:rPr lang="en-US" sz="2000" dirty="0"/>
              <a:t>Use help(thing) to view help for something.</a:t>
            </a:r>
          </a:p>
          <a:p>
            <a:r>
              <a:rPr lang="en-US" sz="2000" dirty="0"/>
              <a:t>Put docstrings in functions to provide help for that function.</a:t>
            </a:r>
          </a:p>
          <a:p>
            <a:r>
              <a:rPr lang="en-US" sz="2000" dirty="0"/>
              <a:t>Specify default values for parameters when defining a function using name=value in the parameter list.</a:t>
            </a:r>
          </a:p>
          <a:p>
            <a:r>
              <a:rPr lang="en-US" sz="2000" dirty="0"/>
              <a:t>Parameters can be passed by matching based on name, by position, or by omitting them (in which case the default value is used).</a:t>
            </a:r>
          </a:p>
          <a:p>
            <a:r>
              <a:rPr lang="en-US" sz="2000" dirty="0"/>
              <a:t>Put code whose parameters change frequently in a function, then call it with different parameter values to customize its behavior.</a:t>
            </a:r>
          </a:p>
        </p:txBody>
      </p:sp>
    </p:spTree>
    <p:extLst>
      <p:ext uri="{BB962C8B-B14F-4D97-AF65-F5344CB8AC3E}">
        <p14:creationId xmlns:p14="http://schemas.microsoft.com/office/powerpoint/2010/main" val="33670221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2588C-1218-C24B-8E72-50BB09EA9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00" y="161925"/>
            <a:ext cx="10515600" cy="879475"/>
          </a:xfrm>
        </p:spPr>
        <p:txBody>
          <a:bodyPr/>
          <a:lstStyle/>
          <a:p>
            <a:r>
              <a:rPr lang="en-US" b="1" dirty="0"/>
              <a:t>Wrap-up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ABB4A-37F4-9148-B11B-74A22FBBF4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5900" y="1257300"/>
            <a:ext cx="11633200" cy="5257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Write a python script (function) for Fahrenheit to Celsius temperature conversion and stores the output in a file.</a:t>
            </a:r>
            <a:endParaRPr lang="en-US" dirty="0"/>
          </a:p>
          <a:p>
            <a:pPr lvl="1"/>
            <a:r>
              <a:rPr lang="en-US" sz="2800" dirty="0"/>
              <a:t>Hint (Tools to be used):</a:t>
            </a:r>
          </a:p>
          <a:p>
            <a:pPr lvl="2"/>
            <a:r>
              <a:rPr lang="en-US" sz="2800" dirty="0"/>
              <a:t>Unix pipes and filters</a:t>
            </a:r>
          </a:p>
          <a:p>
            <a:pPr lvl="2"/>
            <a:r>
              <a:rPr lang="en-US" sz="2800" dirty="0"/>
              <a:t>Python functions</a:t>
            </a:r>
          </a:p>
          <a:p>
            <a:pPr lvl="2"/>
            <a:r>
              <a:rPr lang="en-US" sz="2800" dirty="0"/>
              <a:t>Command-line programs</a:t>
            </a:r>
          </a:p>
          <a:p>
            <a:pPr lvl="2"/>
            <a:r>
              <a:rPr lang="en-US" sz="2800" dirty="0"/>
              <a:t>Using </a:t>
            </a:r>
            <a:r>
              <a:rPr lang="en-US" sz="2800" dirty="0" err="1"/>
              <a:t>Fahr_to_kelvin</a:t>
            </a:r>
            <a:r>
              <a:rPr lang="en-US" sz="2800" dirty="0"/>
              <a:t>() and </a:t>
            </a:r>
            <a:r>
              <a:rPr lang="en-US" sz="2800" dirty="0" err="1"/>
              <a:t>Kelvin_to_celsius</a:t>
            </a:r>
            <a:r>
              <a:rPr lang="en-US" sz="2800" dirty="0"/>
              <a:t>() functions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795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A7E0B-24D2-CF4F-92E5-AA43269A4E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Day1: Python Fundamentals and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817322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E269A-AAD1-C848-9965-FD74396DF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43205"/>
            <a:ext cx="10515600" cy="1158875"/>
          </a:xfrm>
        </p:spPr>
        <p:txBody>
          <a:bodyPr/>
          <a:lstStyle/>
          <a:p>
            <a:r>
              <a:rPr lang="en-US" b="1" dirty="0"/>
              <a:t>Fundamentals: 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59059-8A19-1040-91B2-AA0BA4408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568768"/>
            <a:ext cx="10515600" cy="4351338"/>
          </a:xfrm>
        </p:spPr>
        <p:txBody>
          <a:bodyPr/>
          <a:lstStyle/>
          <a:p>
            <a:r>
              <a:rPr lang="en-US" dirty="0"/>
              <a:t>Basic data types in Python include integers, strings, and floating-point numbers.</a:t>
            </a:r>
          </a:p>
          <a:p>
            <a:r>
              <a:rPr lang="en-US" dirty="0"/>
              <a:t>Use </a:t>
            </a:r>
            <a:r>
              <a:rPr lang="en-US" b="1" i="1" dirty="0"/>
              <a:t>variable = value</a:t>
            </a:r>
            <a:r>
              <a:rPr lang="en-US" dirty="0"/>
              <a:t> to assign a value to a variable in order to record it in memory.</a:t>
            </a:r>
          </a:p>
          <a:p>
            <a:r>
              <a:rPr lang="en-US" dirty="0"/>
              <a:t>Variables are created on demand whenever a value is assigned to them.</a:t>
            </a:r>
          </a:p>
          <a:p>
            <a:r>
              <a:rPr lang="en-US" dirty="0"/>
              <a:t>Use </a:t>
            </a:r>
            <a:r>
              <a:rPr lang="en-US" b="1" i="1" dirty="0"/>
              <a:t>print(something)</a:t>
            </a:r>
            <a:r>
              <a:rPr lang="en-US" dirty="0"/>
              <a:t> to display the value of something.</a:t>
            </a:r>
          </a:p>
          <a:p>
            <a:r>
              <a:rPr lang="en-US" dirty="0"/>
              <a:t>Built-in functions are always available to use.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745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EBDC-439C-714E-B4DC-568F8A1FA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792" y="255397"/>
            <a:ext cx="10515600" cy="1325563"/>
          </a:xfrm>
        </p:spPr>
        <p:txBody>
          <a:bodyPr/>
          <a:lstStyle/>
          <a:p>
            <a:r>
              <a:rPr lang="en-US" b="1" dirty="0"/>
              <a:t>Variables Exercise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E5FF4-9CB7-3742-A865-62AB174AA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792" y="1789049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effectLst/>
              </a:rPr>
              <a:t>mass</a:t>
            </a:r>
            <a:r>
              <a:rPr lang="en-US" dirty="0"/>
              <a:t> = 47.5 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age</a:t>
            </a:r>
            <a:r>
              <a:rPr lang="en-US" dirty="0"/>
              <a:t> = 122 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mass</a:t>
            </a:r>
            <a:r>
              <a:rPr lang="en-US" dirty="0"/>
              <a:t> = </a:t>
            </a:r>
            <a:r>
              <a:rPr lang="en-US" dirty="0">
                <a:effectLst/>
              </a:rPr>
              <a:t>mass</a:t>
            </a:r>
            <a:r>
              <a:rPr lang="en-US" dirty="0"/>
              <a:t> * 2.0 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age</a:t>
            </a:r>
            <a:r>
              <a:rPr lang="en-US" dirty="0"/>
              <a:t> = </a:t>
            </a:r>
            <a:r>
              <a:rPr lang="en-US" dirty="0">
                <a:effectLst/>
              </a:rPr>
              <a:t>age</a:t>
            </a:r>
            <a:r>
              <a:rPr lang="en-US" dirty="0"/>
              <a:t> - 20</a:t>
            </a:r>
          </a:p>
        </p:txBody>
      </p:sp>
    </p:spTree>
    <p:extLst>
      <p:ext uri="{BB962C8B-B14F-4D97-AF65-F5344CB8AC3E}">
        <p14:creationId xmlns:p14="http://schemas.microsoft.com/office/powerpoint/2010/main" val="1443122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2215C-FBD3-B54C-8E9C-4BEB1CAD5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84" y="279781"/>
            <a:ext cx="10515600" cy="1325563"/>
          </a:xfrm>
        </p:spPr>
        <p:txBody>
          <a:bodyPr/>
          <a:lstStyle/>
          <a:p>
            <a:r>
              <a:rPr lang="en-US" b="1" dirty="0"/>
              <a:t>Exercise 2: Sorting out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6ED9-FDCF-0C45-AA33-7C94372E2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984" y="181343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effectLst/>
              </a:rPr>
              <a:t>first,</a:t>
            </a:r>
            <a:r>
              <a:rPr lang="en-US" dirty="0"/>
              <a:t> </a:t>
            </a:r>
            <a:r>
              <a:rPr lang="en-US" dirty="0">
                <a:effectLst/>
              </a:rPr>
              <a:t>second</a:t>
            </a:r>
            <a:r>
              <a:rPr lang="en-US" dirty="0"/>
              <a:t> = 'Grace'</a:t>
            </a:r>
            <a:r>
              <a:rPr lang="en-US" dirty="0">
                <a:effectLst/>
              </a:rPr>
              <a:t>,</a:t>
            </a:r>
            <a:r>
              <a:rPr lang="en-US" dirty="0"/>
              <a:t> 'Hopper’ 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third,</a:t>
            </a:r>
            <a:r>
              <a:rPr lang="en-US" dirty="0"/>
              <a:t> </a:t>
            </a:r>
            <a:r>
              <a:rPr lang="en-US" dirty="0">
                <a:effectLst/>
              </a:rPr>
              <a:t>fourth</a:t>
            </a:r>
            <a:r>
              <a:rPr lang="en-US" dirty="0"/>
              <a:t> = </a:t>
            </a:r>
            <a:r>
              <a:rPr lang="en-US" dirty="0">
                <a:effectLst/>
              </a:rPr>
              <a:t>second,</a:t>
            </a:r>
            <a:r>
              <a:rPr lang="en-US" dirty="0"/>
              <a:t> </a:t>
            </a:r>
            <a:r>
              <a:rPr lang="en-US" dirty="0">
                <a:effectLst/>
              </a:rPr>
              <a:t>first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b="1" dirty="0"/>
              <a:t>print</a:t>
            </a:r>
            <a:r>
              <a:rPr lang="en-US" dirty="0">
                <a:effectLst/>
              </a:rPr>
              <a:t>(third,</a:t>
            </a:r>
            <a:r>
              <a:rPr lang="en-US" dirty="0"/>
              <a:t> </a:t>
            </a:r>
            <a:r>
              <a:rPr lang="en-US" dirty="0">
                <a:effectLst/>
              </a:rPr>
              <a:t>fourth)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988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39774-E5CE-5044-891B-2A13274A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17" y="272528"/>
            <a:ext cx="10515600" cy="722895"/>
          </a:xfrm>
        </p:spPr>
        <p:txBody>
          <a:bodyPr/>
          <a:lstStyle/>
          <a:p>
            <a:r>
              <a:rPr lang="en-US" b="1" dirty="0"/>
              <a:t>Storing multiple values in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141E0-11B9-F64B-B2AF-196545B59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317" y="1296365"/>
            <a:ext cx="10515600" cy="48921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Storing many values together:</a:t>
            </a:r>
          </a:p>
          <a:p>
            <a:r>
              <a:rPr lang="en-US" dirty="0"/>
              <a:t>Create and index lists of simple values.</a:t>
            </a:r>
          </a:p>
          <a:p>
            <a:r>
              <a:rPr lang="en-US" dirty="0"/>
              <a:t>Change the values of individual elements</a:t>
            </a:r>
          </a:p>
          <a:p>
            <a:r>
              <a:rPr lang="en-US" dirty="0"/>
              <a:t>Append values to an existing list</a:t>
            </a:r>
          </a:p>
          <a:p>
            <a:r>
              <a:rPr lang="en-US" dirty="0"/>
              <a:t>Reorder and slice list elements</a:t>
            </a:r>
          </a:p>
          <a:p>
            <a:r>
              <a:rPr lang="en-US" dirty="0"/>
              <a:t>Create and manipulate nested lists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54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F9164-621D-114A-880D-7C50B6244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43" y="179930"/>
            <a:ext cx="11662458" cy="746045"/>
          </a:xfrm>
        </p:spPr>
        <p:txBody>
          <a:bodyPr/>
          <a:lstStyle/>
          <a:p>
            <a:r>
              <a:rPr lang="en-US" b="1" dirty="0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6151C-C916-DE4F-9C3A-AF213C636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443" y="1064872"/>
            <a:ext cx="11662458" cy="5497974"/>
          </a:xfrm>
        </p:spPr>
        <p:txBody>
          <a:bodyPr/>
          <a:lstStyle/>
          <a:p>
            <a:r>
              <a:rPr lang="en-US" dirty="0"/>
              <a:t>Lists and arrays are mutable</a:t>
            </a:r>
          </a:p>
          <a:p>
            <a:r>
              <a:rPr lang="en-US" dirty="0"/>
              <a:t>Mutable: Change individual elements, Append new elements, or reorder whole list</a:t>
            </a:r>
          </a:p>
          <a:p>
            <a:r>
              <a:rPr lang="en-US" dirty="0"/>
              <a:t>Can be modified after creation</a:t>
            </a:r>
          </a:p>
          <a:p>
            <a:r>
              <a:rPr lang="en-US" dirty="0"/>
              <a:t>Strings and Numbers are immutable</a:t>
            </a:r>
          </a:p>
          <a:p>
            <a:r>
              <a:rPr lang="en-US" dirty="0"/>
              <a:t>Nested Lists</a:t>
            </a:r>
          </a:p>
          <a:p>
            <a:r>
              <a:rPr lang="en-US" dirty="0"/>
              <a:t>Heterogeneous Lists</a:t>
            </a:r>
          </a:p>
        </p:txBody>
      </p:sp>
    </p:spTree>
    <p:extLst>
      <p:ext uri="{BB962C8B-B14F-4D97-AF65-F5344CB8AC3E}">
        <p14:creationId xmlns:p14="http://schemas.microsoft.com/office/powerpoint/2010/main" val="2571637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02804-9728-2A40-ABDC-D36FC7407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592" y="203079"/>
            <a:ext cx="10515600" cy="838643"/>
          </a:xfrm>
        </p:spPr>
        <p:txBody>
          <a:bodyPr/>
          <a:lstStyle/>
          <a:p>
            <a:r>
              <a:rPr lang="en-US" b="1" dirty="0"/>
              <a:t>Accessing element in nested list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0A1E33-2E80-F24B-BEA7-F68A5DB70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15" y="1041722"/>
            <a:ext cx="8965087" cy="545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424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1272</TotalTime>
  <Words>944</Words>
  <Application>Microsoft Macintosh PowerPoint</Application>
  <PresentationFormat>Widescreen</PresentationFormat>
  <Paragraphs>101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Helvetica Neue</vt:lpstr>
      <vt:lpstr>Office Theme</vt:lpstr>
      <vt:lpstr>Python Programming </vt:lpstr>
      <vt:lpstr>SWC Python Material and Jupyter Notebook</vt:lpstr>
      <vt:lpstr>Day1: Python Fundamentals and Data Analysis</vt:lpstr>
      <vt:lpstr>Fundamentals: Key Points</vt:lpstr>
      <vt:lpstr>Variables Exercise 1</vt:lpstr>
      <vt:lpstr>Exercise 2: Sorting out references</vt:lpstr>
      <vt:lpstr>Storing multiple values in Lists</vt:lpstr>
      <vt:lpstr>Lists</vt:lpstr>
      <vt:lpstr>Accessing element in nested list</vt:lpstr>
      <vt:lpstr>Lists Exercise: Slicing from the end</vt:lpstr>
      <vt:lpstr>Lists: Key points</vt:lpstr>
      <vt:lpstr>Data Extraction</vt:lpstr>
      <vt:lpstr>Data Analysis</vt:lpstr>
      <vt:lpstr>Data-driven Observations </vt:lpstr>
      <vt:lpstr>Data Format</vt:lpstr>
      <vt:lpstr>Day2: Python Continued ..</vt:lpstr>
      <vt:lpstr>Visualizing Data Task</vt:lpstr>
      <vt:lpstr>Python Conditionals</vt:lpstr>
      <vt:lpstr>Loops and Conditional Exercise</vt:lpstr>
      <vt:lpstr>Functions</vt:lpstr>
      <vt:lpstr>Functions Key Points</vt:lpstr>
      <vt:lpstr>Wrap-up Challenge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Programming </dc:title>
  <dc:creator>Microsoft Office User</dc:creator>
  <cp:lastModifiedBy>Microsoft Office User</cp:lastModifiedBy>
  <cp:revision>26</cp:revision>
  <dcterms:created xsi:type="dcterms:W3CDTF">2022-09-28T13:38:16Z</dcterms:created>
  <dcterms:modified xsi:type="dcterms:W3CDTF">2022-09-29T17:39:24Z</dcterms:modified>
</cp:coreProperties>
</file>

<file path=docProps/thumbnail.jpeg>
</file>